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00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24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68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348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213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356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55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809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98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20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08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68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0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39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91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6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48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753C2E-61A8-4131-B068-4559ED390747}" type="datetimeFigureOut">
              <a:rPr lang="en-IN" smtClean="0"/>
              <a:t>23-02-2021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17651AB-0B72-4CF6-ACC6-7D9B55D5DF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32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9156-71AC-4CE9-9DE1-EE40BF6BF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b="1" dirty="0"/>
              <a:t>Textures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92601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BA284-F82A-49E1-B96F-E9630F1CDCFD}"/>
              </a:ext>
            </a:extLst>
          </p:cNvPr>
          <p:cNvSpPr txBox="1"/>
          <p:nvPr/>
        </p:nvSpPr>
        <p:spPr>
          <a:xfrm>
            <a:off x="6420465" y="609600"/>
            <a:ext cx="5122606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Texture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FEC4A-2DA0-483E-A413-6E4E4DD16095}"/>
              </a:ext>
            </a:extLst>
          </p:cNvPr>
          <p:cNvSpPr txBox="1"/>
          <p:nvPr/>
        </p:nvSpPr>
        <p:spPr>
          <a:xfrm>
            <a:off x="6420465" y="2666999"/>
            <a:ext cx="5122606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Apply an image to geometry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 realism to the scene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Vertex have: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7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Position (x, y, z)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Normal (x, y, z)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UV cords (s, t)</a:t>
            </a:r>
          </a:p>
        </p:txBody>
      </p:sp>
      <p:pic>
        <p:nvPicPr>
          <p:cNvPr id="1030" name="Picture 6" descr="Textures in OpenGL">
            <a:extLst>
              <a:ext uri="{FF2B5EF4-FFF2-40B4-BE49-F238E27FC236}">
                <a16:creationId xmlns:a16="http://schemas.microsoft.com/office/drawing/2014/main" id="{50CB7016-0D03-4756-AE0F-7EC475402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753349"/>
            <a:ext cx="5451627" cy="5031260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9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698" y="559341"/>
            <a:ext cx="8676222" cy="606729"/>
          </a:xfrm>
        </p:spPr>
        <p:txBody>
          <a:bodyPr/>
          <a:lstStyle/>
          <a:p>
            <a:pPr algn="l"/>
            <a:r>
              <a:rPr lang="en-IN" b="1" dirty="0"/>
              <a:t>Steps for applying textures:</a:t>
            </a:r>
          </a:p>
        </p:txBody>
      </p:sp>
      <p:pic>
        <p:nvPicPr>
          <p:cNvPr id="2050" name="Picture 2" descr="Texture Mapping">
            <a:extLst>
              <a:ext uri="{FF2B5EF4-FFF2-40B4-BE49-F238E27FC236}">
                <a16:creationId xmlns:a16="http://schemas.microsoft.com/office/drawing/2014/main" id="{1ECF4BE2-5CD8-491F-82C8-473A47B4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73" y="3429000"/>
            <a:ext cx="5330636" cy="264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DACCA-6A9B-4B2D-BF31-6DE139ADDF42}"/>
              </a:ext>
            </a:extLst>
          </p:cNvPr>
          <p:cNvSpPr txBox="1"/>
          <p:nvPr/>
        </p:nvSpPr>
        <p:spPr>
          <a:xfrm>
            <a:off x="796954" y="1249960"/>
            <a:ext cx="10276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 the positions, normal and </a:t>
            </a:r>
            <a:r>
              <a:rPr lang="en-IN" dirty="0" err="1"/>
              <a:t>Uvs</a:t>
            </a:r>
            <a:r>
              <a:rPr lang="en-IN" dirty="0"/>
              <a:t> into the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  a texture file and put it into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Get the texture in fragment shader and apply. </a:t>
            </a:r>
          </a:p>
        </p:txBody>
      </p:sp>
    </p:spTree>
    <p:extLst>
      <p:ext uri="{BB962C8B-B14F-4D97-AF65-F5344CB8AC3E}">
        <p14:creationId xmlns:p14="http://schemas.microsoft.com/office/powerpoint/2010/main" val="12918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74" y="429936"/>
            <a:ext cx="9314067" cy="1197528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/>
              <a:t>Some important functions and codes: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62377-2217-498D-B00E-1741507D0F12}"/>
              </a:ext>
            </a:extLst>
          </p:cNvPr>
          <p:cNvSpPr txBox="1"/>
          <p:nvPr/>
        </p:nvSpPr>
        <p:spPr>
          <a:xfrm>
            <a:off x="822121" y="1560351"/>
            <a:ext cx="11501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glGenTextures</a:t>
            </a:r>
            <a:r>
              <a:rPr lang="en-IN" dirty="0"/>
              <a:t>(</a:t>
            </a:r>
            <a:r>
              <a:rPr lang="en-IN" dirty="0" err="1"/>
              <a:t>GLsizei</a:t>
            </a:r>
            <a:r>
              <a:rPr lang="en-IN" dirty="0"/>
              <a:t> n, </a:t>
            </a:r>
            <a:r>
              <a:rPr lang="en-IN" dirty="0" err="1"/>
              <a:t>GLuint</a:t>
            </a:r>
            <a:r>
              <a:rPr lang="en-IN" dirty="0"/>
              <a:t> *texture);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glBindTexture</a:t>
            </a:r>
            <a:r>
              <a:rPr lang="fr-FR" dirty="0"/>
              <a:t>(GL_TEXTURE_2D, texture);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glTexImage2D(GL_TEXTURE_2D, 0, GL_RGB, width, height, 0, GL_RGB, GL_UNSIGNED_BYTE, data);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glActiveTexture</a:t>
            </a:r>
            <a:r>
              <a:rPr lang="en-IN" dirty="0"/>
              <a:t>(GL_TEXTURE0);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glTexParameteri</a:t>
            </a:r>
            <a:r>
              <a:rPr lang="en-IN" dirty="0"/>
              <a:t>(GL_TEXTURE_2D, GL_TEXTURE_MIN_FILTER, GL_NEAREST);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glTexParameteri</a:t>
            </a:r>
            <a:r>
              <a:rPr lang="en-IN" dirty="0"/>
              <a:t>(GL_TEXTURE_2D, GL_TEXTURE_MAG_FILTER, GL_LINEAR);</a:t>
            </a:r>
          </a:p>
        </p:txBody>
      </p:sp>
    </p:spTree>
    <p:extLst>
      <p:ext uri="{BB962C8B-B14F-4D97-AF65-F5344CB8AC3E}">
        <p14:creationId xmlns:p14="http://schemas.microsoft.com/office/powerpoint/2010/main" val="66259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75" y="429936"/>
            <a:ext cx="3366274" cy="929081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/>
              <a:t>Vertex Shader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F9B5A5-8847-48EC-BF6F-1B4637E3F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1" t="25390" r="37447" b="43262"/>
          <a:stretch/>
        </p:blipFill>
        <p:spPr>
          <a:xfrm>
            <a:off x="1295836" y="1846819"/>
            <a:ext cx="7273731" cy="31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4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75" y="429936"/>
            <a:ext cx="3366274" cy="929081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/>
              <a:t>Fragment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D19DA-071C-4CD6-9679-9ECE96C39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1" t="16454" r="42553" b="55745"/>
          <a:stretch/>
        </p:blipFill>
        <p:spPr>
          <a:xfrm>
            <a:off x="1663430" y="1760707"/>
            <a:ext cx="6837797" cy="3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en-IN" b="1"/>
              <a:t>BUMP vs NORMAL vs DISPLACEMENT MAPPING</a:t>
            </a:r>
          </a:p>
        </p:txBody>
      </p:sp>
      <p:pic>
        <p:nvPicPr>
          <p:cNvPr id="3074" name="Picture 2" descr="Tech Art Tips &amp; Tricks: All About Displacement, Height, Normal &amp; Bump Maps  – Jing Tan">
            <a:extLst>
              <a:ext uri="{FF2B5EF4-FFF2-40B4-BE49-F238E27FC236}">
                <a16:creationId xmlns:a16="http://schemas.microsoft.com/office/drawing/2014/main" id="{259BFCBD-527D-4FD1-8A67-AF0F6D6F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1211" y="640080"/>
            <a:ext cx="6184954" cy="360273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74" y="429936"/>
            <a:ext cx="9314067" cy="1197528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/>
              <a:t>Need for Normal Mapping</a:t>
            </a:r>
          </a:p>
        </p:txBody>
      </p:sp>
      <p:pic>
        <p:nvPicPr>
          <p:cNvPr id="4098" name="Picture 2" descr="Kitchen Countertops Edge Profiles: Arch City Granite &amp; Marble Inc.">
            <a:extLst>
              <a:ext uri="{FF2B5EF4-FFF2-40B4-BE49-F238E27FC236}">
                <a16:creationId xmlns:a16="http://schemas.microsoft.com/office/drawing/2014/main" id="{0AC61023-11E0-448E-B518-AA01DCE4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07" y="2277285"/>
            <a:ext cx="5729242" cy="23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654EF-F360-4368-A808-2F538E9CE1ED}"/>
              </a:ext>
            </a:extLst>
          </p:cNvPr>
          <p:cNvSpPr txBox="1"/>
          <p:nvPr/>
        </p:nvSpPr>
        <p:spPr>
          <a:xfrm>
            <a:off x="8054502" y="2081719"/>
            <a:ext cx="341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Extra vertices, more complex geometry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AF9326-53C4-42D7-B028-2493E2AFCBCA}"/>
              </a:ext>
            </a:extLst>
          </p:cNvPr>
          <p:cNvCxnSpPr/>
          <p:nvPr/>
        </p:nvCxnSpPr>
        <p:spPr>
          <a:xfrm flipV="1">
            <a:off x="7169285" y="2869660"/>
            <a:ext cx="1225685" cy="710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D435BD-341C-42AB-AF6D-E68B9B36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774" y="429936"/>
            <a:ext cx="9314067" cy="1197528"/>
          </a:xfrm>
        </p:spPr>
        <p:txBody>
          <a:bodyPr>
            <a:normAutofit/>
          </a:bodyPr>
          <a:lstStyle/>
          <a:p>
            <a:r>
              <a:rPr lang="en-IN" sz="3200" b="1" dirty="0"/>
              <a:t>Normal Map</a:t>
            </a:r>
          </a:p>
        </p:txBody>
      </p:sp>
      <p:pic>
        <p:nvPicPr>
          <p:cNvPr id="5122" name="Picture 2" descr="leather normal map - Google Search | Normal map, Map, Stone texture">
            <a:extLst>
              <a:ext uri="{FF2B5EF4-FFF2-40B4-BE49-F238E27FC236}">
                <a16:creationId xmlns:a16="http://schemas.microsoft.com/office/drawing/2014/main" id="{BAAA4DEE-EBC4-46A4-BF7F-C72C4634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35" y="1627464"/>
            <a:ext cx="5274013" cy="39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189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200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Textures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Textures</dc:title>
  <dc:creator>Bharat Vyas</dc:creator>
  <cp:lastModifiedBy>Bharat Vyas</cp:lastModifiedBy>
  <cp:revision>2</cp:revision>
  <dcterms:created xsi:type="dcterms:W3CDTF">2021-02-23T16:01:51Z</dcterms:created>
  <dcterms:modified xsi:type="dcterms:W3CDTF">2021-02-23T16:07:45Z</dcterms:modified>
</cp:coreProperties>
</file>